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4"/>
  </p:handoutMasterIdLst>
  <p:sldIdLst>
    <p:sldId id="256" r:id="rId2"/>
    <p:sldId id="257" r:id="rId3"/>
    <p:sldId id="258" r:id="rId4"/>
    <p:sldId id="259" r:id="rId5"/>
    <p:sldId id="264" r:id="rId6"/>
    <p:sldId id="266" r:id="rId7"/>
    <p:sldId id="267" r:id="rId8"/>
    <p:sldId id="270" r:id="rId9"/>
    <p:sldId id="262" r:id="rId10"/>
    <p:sldId id="268" r:id="rId11"/>
    <p:sldId id="269"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3" autoAdjust="0"/>
    <p:restoredTop sz="72609" autoAdjust="0"/>
  </p:normalViewPr>
  <p:slideViewPr>
    <p:cSldViewPr>
      <p:cViewPr varScale="1">
        <p:scale>
          <a:sx n="57" d="100"/>
          <a:sy n="57" d="100"/>
        </p:scale>
        <p:origin x="-1290" y="-90"/>
      </p:cViewPr>
      <p:guideLst>
        <p:guide orient="horz" pos="2160"/>
        <p:guide pos="2880"/>
      </p:guideLst>
    </p:cSldViewPr>
  </p:slideViewPr>
  <p:outlineViewPr>
    <p:cViewPr>
      <p:scale>
        <a:sx n="33" d="100"/>
        <a:sy n="33" d="100"/>
      </p:scale>
      <p:origin x="0" y="416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3721B3-D6AC-49B3-96CB-2D488E899B04}" type="datetimeFigureOut">
              <a:rPr lang="en-US" smtClean="0"/>
              <a:pPr/>
              <a:t>12/9/2012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BCE857-E9B6-4658-BE81-48BA6D1CF35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939FC97-B3A9-4F20-898E-BADB41F7E7FC}" type="datetimeFigureOut">
              <a:rPr lang="en-US" smtClean="0"/>
              <a:pPr/>
              <a:t>12/9/2012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89B7BC0-28F9-4257-9182-786DB7AC76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39FC97-B3A9-4F20-898E-BADB41F7E7FC}" type="datetimeFigureOut">
              <a:rPr lang="en-US" smtClean="0"/>
              <a:pPr/>
              <a:t>12/9/2012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89B7BC0-28F9-4257-9182-786DB7AC76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39FC97-B3A9-4F20-898E-BADB41F7E7FC}" type="datetimeFigureOut">
              <a:rPr lang="en-US" smtClean="0"/>
              <a:pPr/>
              <a:t>12/9/2012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89B7BC0-28F9-4257-9182-786DB7AC76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39FC97-B3A9-4F20-898E-BADB41F7E7FC}" type="datetimeFigureOut">
              <a:rPr lang="en-US" smtClean="0"/>
              <a:pPr/>
              <a:t>12/9/2012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89B7BC0-28F9-4257-9182-786DB7AC766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939FC97-B3A9-4F20-898E-BADB41F7E7FC}" type="datetimeFigureOut">
              <a:rPr lang="en-US" smtClean="0"/>
              <a:pPr/>
              <a:t>12/9/2012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89B7BC0-28F9-4257-9182-786DB7AC766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39FC97-B3A9-4F20-898E-BADB41F7E7FC}" type="datetimeFigureOut">
              <a:rPr lang="en-US" smtClean="0"/>
              <a:pPr/>
              <a:t>12/9/2012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89B7BC0-28F9-4257-9182-786DB7AC766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939FC97-B3A9-4F20-898E-BADB41F7E7FC}" type="datetimeFigureOut">
              <a:rPr lang="en-US" smtClean="0"/>
              <a:pPr/>
              <a:t>12/9/2012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89B7BC0-28F9-4257-9182-786DB7AC766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939FC97-B3A9-4F20-898E-BADB41F7E7FC}" type="datetimeFigureOut">
              <a:rPr lang="en-US" smtClean="0"/>
              <a:pPr/>
              <a:t>12/9/2012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89B7BC0-28F9-4257-9182-786DB7AC766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939FC97-B3A9-4F20-898E-BADB41F7E7FC}" type="datetimeFigureOut">
              <a:rPr lang="en-US" smtClean="0"/>
              <a:pPr/>
              <a:t>12/9/2012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89B7BC0-28F9-4257-9182-786DB7AC76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939FC97-B3A9-4F20-898E-BADB41F7E7FC}" type="datetimeFigureOut">
              <a:rPr lang="en-US" smtClean="0"/>
              <a:pPr/>
              <a:t>12/9/2012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89B7BC0-28F9-4257-9182-786DB7AC766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939FC97-B3A9-4F20-898E-BADB41F7E7FC}" type="datetimeFigureOut">
              <a:rPr lang="en-US" smtClean="0"/>
              <a:pPr/>
              <a:t>12/9/2012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89B7BC0-28F9-4257-9182-786DB7AC766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939FC97-B3A9-4F20-898E-BADB41F7E7FC}" type="datetimeFigureOut">
              <a:rPr lang="en-US" smtClean="0"/>
              <a:pPr/>
              <a:t>12/9/2012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89B7BC0-28F9-4257-9182-786DB7AC76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Differentiated Instruction</a:t>
            </a:r>
            <a:endParaRPr lang="en-US" b="1" dirty="0"/>
          </a:p>
        </p:txBody>
      </p:sp>
      <p:sp>
        <p:nvSpPr>
          <p:cNvPr id="3" name="Subtitle 2"/>
          <p:cNvSpPr>
            <a:spLocks noGrp="1"/>
          </p:cNvSpPr>
          <p:nvPr>
            <p:ph type="subTitle" idx="1"/>
          </p:nvPr>
        </p:nvSpPr>
        <p:spPr>
          <a:xfrm>
            <a:off x="1447800" y="3886200"/>
            <a:ext cx="6400800" cy="1752600"/>
          </a:xfrm>
        </p:spPr>
        <p:txBody>
          <a:bodyPr/>
          <a:lstStyle/>
          <a:p>
            <a:r>
              <a:rPr lang="en-US" dirty="0" smtClean="0">
                <a:solidFill>
                  <a:schemeClr val="tx1"/>
                </a:solidFill>
              </a:rPr>
              <a:t>A.T. is a third grade student at:</a:t>
            </a:r>
          </a:p>
          <a:p>
            <a:r>
              <a:rPr lang="en-US" dirty="0" smtClean="0">
                <a:solidFill>
                  <a:schemeClr val="tx1"/>
                </a:solidFill>
              </a:rPr>
              <a:t>Thomas Jefferson Elementary School</a:t>
            </a:r>
          </a:p>
          <a:p>
            <a:r>
              <a:rPr lang="en-US" dirty="0" smtClean="0">
                <a:solidFill>
                  <a:schemeClr val="tx1"/>
                </a:solidFill>
              </a:rPr>
              <a:t>By Beth Forti</a:t>
            </a: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p>
        </p:txBody>
      </p:sp>
      <p:pic>
        <p:nvPicPr>
          <p:cNvPr id="1026" name="Picture 2" descr="C:\Users\Beth19\AppData\Local\Microsoft\Windows\Temporary Internet Files\Content.IE5\XPIWS8TU\MM900336674[1].gif"/>
          <p:cNvPicPr>
            <a:picLocks noChangeAspect="1" noChangeArrowheads="1" noCrop="1"/>
          </p:cNvPicPr>
          <p:nvPr/>
        </p:nvPicPr>
        <p:blipFill>
          <a:blip r:embed="rId2" cstate="print"/>
          <a:srcRect/>
          <a:stretch>
            <a:fillRect/>
          </a:stretch>
        </p:blipFill>
        <p:spPr bwMode="auto">
          <a:xfrm>
            <a:off x="3124200" y="762000"/>
            <a:ext cx="2895600" cy="175260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274638"/>
            <a:ext cx="8229600" cy="639762"/>
          </a:xfrm>
        </p:spPr>
        <p:txBody>
          <a:bodyPr>
            <a:normAutofit/>
          </a:bodyPr>
          <a:lstStyle/>
          <a:p>
            <a:r>
              <a:rPr lang="en-US" sz="2000" dirty="0" smtClean="0"/>
              <a:t>Another example:</a:t>
            </a:r>
            <a:endParaRPr lang="en-US" sz="2000" dirty="0"/>
          </a:p>
        </p:txBody>
      </p:sp>
      <p:pic>
        <p:nvPicPr>
          <p:cNvPr id="20482" name="Picture 2" descr="C:\Users\Beth19\Pictures\My Scans\scan0009.jpg"/>
          <p:cNvPicPr>
            <a:picLocks noChangeAspect="1" noChangeArrowheads="1"/>
          </p:cNvPicPr>
          <p:nvPr/>
        </p:nvPicPr>
        <p:blipFill>
          <a:blip r:embed="rId2" cstate="print"/>
          <a:srcRect/>
          <a:stretch>
            <a:fillRect/>
          </a:stretch>
        </p:blipFill>
        <p:spPr bwMode="auto">
          <a:xfrm>
            <a:off x="304800" y="457200"/>
            <a:ext cx="8839200" cy="6248400"/>
          </a:xfrm>
          <a:prstGeom prst="rect">
            <a:avLst/>
          </a:prstGeom>
          <a:noFill/>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1506" name="Picture 2" descr="C:\Users\Beth19\Pictures\My Scans\scan0010.jpg"/>
          <p:cNvPicPr>
            <a:picLocks noChangeAspect="1" noChangeArrowheads="1"/>
          </p:cNvPicPr>
          <p:nvPr/>
        </p:nvPicPr>
        <p:blipFill>
          <a:blip r:embed="rId2" cstate="print"/>
          <a:srcRect/>
          <a:stretch>
            <a:fillRect/>
          </a:stretch>
        </p:blipFill>
        <p:spPr bwMode="auto">
          <a:xfrm>
            <a:off x="228600" y="0"/>
            <a:ext cx="8763000" cy="6858000"/>
          </a:xfrm>
          <a:prstGeom prst="rect">
            <a:avLst/>
          </a:prstGeom>
          <a:noFill/>
        </p:spPr>
      </p:pic>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Mr. Cline and Mrs. Wood’s class</a:t>
            </a:r>
            <a:endParaRPr lang="en-US" dirty="0"/>
          </a:p>
        </p:txBody>
      </p:sp>
      <p:pic>
        <p:nvPicPr>
          <p:cNvPr id="1026" name="Picture 2" descr="C:\Users\Beth19\AppData\Local\Microsoft\Windows\Temporary Internet Files\Content.Outlook\HY2VI0ES\IMAG0260.jpg"/>
          <p:cNvPicPr>
            <a:picLocks noGrp="1" noChangeAspect="1" noChangeArrowheads="1"/>
          </p:cNvPicPr>
          <p:nvPr>
            <p:ph idx="1"/>
          </p:nvPr>
        </p:nvPicPr>
        <p:blipFill>
          <a:blip r:embed="rId2" cstate="print"/>
          <a:srcRect/>
          <a:stretch>
            <a:fillRect/>
          </a:stretch>
        </p:blipFill>
        <p:spPr bwMode="auto">
          <a:xfrm>
            <a:off x="762001" y="1481138"/>
            <a:ext cx="2895600" cy="4525962"/>
          </a:xfrm>
          <a:prstGeom prst="rect">
            <a:avLst/>
          </a:prstGeom>
          <a:noFill/>
        </p:spPr>
      </p:pic>
      <p:pic>
        <p:nvPicPr>
          <p:cNvPr id="1027" name="Picture 3" descr="C:\Users\Beth19\AppData\Local\Microsoft\Windows\Temporary Internet Files\Content.Outlook\HY2VI0ES\IMAG0257.jpg"/>
          <p:cNvPicPr>
            <a:picLocks noChangeAspect="1" noChangeArrowheads="1"/>
          </p:cNvPicPr>
          <p:nvPr/>
        </p:nvPicPr>
        <p:blipFill>
          <a:blip r:embed="rId3" cstate="print"/>
          <a:srcRect/>
          <a:stretch>
            <a:fillRect/>
          </a:stretch>
        </p:blipFill>
        <p:spPr bwMode="auto">
          <a:xfrm>
            <a:off x="3810000" y="1524000"/>
            <a:ext cx="4876800" cy="4639235"/>
          </a:xfrm>
          <a:prstGeom prst="rect">
            <a:avLst/>
          </a:prstGeom>
          <a:noFill/>
        </p:spPr>
      </p:pic>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fontScale="85000" lnSpcReduction="10000"/>
          </a:bodyPr>
          <a:lstStyle/>
          <a:p>
            <a:pPr>
              <a:buNone/>
            </a:pPr>
            <a:r>
              <a:rPr lang="en-US" b="1" dirty="0" smtClean="0"/>
              <a:t>Enjoys:</a:t>
            </a:r>
          </a:p>
          <a:p>
            <a:pPr>
              <a:buFont typeface="Wingdings" pitchFamily="2" charset="2"/>
              <a:buChar char="Ø"/>
            </a:pPr>
            <a:r>
              <a:rPr lang="en-US" dirty="0" smtClean="0"/>
              <a:t>Reading</a:t>
            </a:r>
          </a:p>
          <a:p>
            <a:pPr>
              <a:buFont typeface="Wingdings" pitchFamily="2" charset="2"/>
              <a:buChar char="Ø"/>
            </a:pPr>
            <a:r>
              <a:rPr lang="en-US" dirty="0" smtClean="0"/>
              <a:t>Gymnastics</a:t>
            </a:r>
          </a:p>
          <a:p>
            <a:pPr>
              <a:buFont typeface="Wingdings" pitchFamily="2" charset="2"/>
              <a:buChar char="Ø"/>
            </a:pPr>
            <a:r>
              <a:rPr lang="en-US" dirty="0" smtClean="0"/>
              <a:t>Soccer</a:t>
            </a:r>
          </a:p>
          <a:p>
            <a:pPr>
              <a:buNone/>
            </a:pPr>
            <a:r>
              <a:rPr lang="en-US" b="1" dirty="0" smtClean="0"/>
              <a:t>Reading level: </a:t>
            </a:r>
            <a:r>
              <a:rPr lang="en-US" dirty="0" smtClean="0"/>
              <a:t>Lowest reading level in her class.</a:t>
            </a:r>
          </a:p>
          <a:p>
            <a:pPr>
              <a:buFont typeface="Wingdings" pitchFamily="2" charset="2"/>
              <a:buChar char="Ø"/>
            </a:pPr>
            <a:r>
              <a:rPr lang="en-US" dirty="0" smtClean="0">
                <a:solidFill>
                  <a:srgbClr val="FF0000"/>
                </a:solidFill>
              </a:rPr>
              <a:t>Star results</a:t>
            </a:r>
            <a:r>
              <a:rPr lang="en-US" dirty="0" smtClean="0"/>
              <a:t>: </a:t>
            </a:r>
          </a:p>
          <a:p>
            <a:pPr>
              <a:buNone/>
            </a:pPr>
            <a:r>
              <a:rPr lang="en-US" dirty="0" smtClean="0"/>
              <a:t>  		 instructional level 2.5 (benchmarked)</a:t>
            </a:r>
          </a:p>
          <a:p>
            <a:pPr>
              <a:buFont typeface="Wingdings" pitchFamily="2" charset="2"/>
              <a:buChar char="Ø"/>
            </a:pPr>
            <a:r>
              <a:rPr lang="en-US" dirty="0" smtClean="0">
                <a:solidFill>
                  <a:srgbClr val="FF0000"/>
                </a:solidFill>
              </a:rPr>
              <a:t>BRI results</a:t>
            </a:r>
            <a:r>
              <a:rPr lang="en-US" dirty="0" smtClean="0"/>
              <a:t>: </a:t>
            </a:r>
          </a:p>
          <a:p>
            <a:pPr>
              <a:buNone/>
            </a:pPr>
            <a:r>
              <a:rPr lang="en-US" dirty="0" smtClean="0"/>
              <a:t>		independent reading level: second grade</a:t>
            </a:r>
          </a:p>
          <a:p>
            <a:pPr>
              <a:buNone/>
            </a:pPr>
            <a:r>
              <a:rPr lang="en-US" dirty="0" smtClean="0"/>
              <a:t>		instructional reading level: third grade</a:t>
            </a:r>
          </a:p>
          <a:p>
            <a:pPr>
              <a:buNone/>
            </a:pPr>
            <a:r>
              <a:rPr lang="en-US" dirty="0" smtClean="0"/>
              <a:t>		frustration reading level :   fourth grade </a:t>
            </a:r>
          </a:p>
          <a:p>
            <a:pPr>
              <a:buNone/>
            </a:pPr>
            <a:r>
              <a:rPr lang="en-US" dirty="0" smtClean="0"/>
              <a:t>Need to work on: low ratings from BRI on inferences, main ideas, reading rate, reading with expression, fluency, tending to punctuation and substitutions</a:t>
            </a:r>
          </a:p>
          <a:p>
            <a:pPr>
              <a:buFont typeface="Wingdings" pitchFamily="2" charset="2"/>
              <a:buChar char="Ø"/>
            </a:pPr>
            <a:endParaRPr lang="en-US" dirty="0" smtClean="0"/>
          </a:p>
        </p:txBody>
      </p:sp>
      <p:sp>
        <p:nvSpPr>
          <p:cNvPr id="3" name="Title 2"/>
          <p:cNvSpPr>
            <a:spLocks noGrp="1"/>
          </p:cNvSpPr>
          <p:nvPr>
            <p:ph type="title"/>
          </p:nvPr>
        </p:nvSpPr>
        <p:spPr/>
        <p:txBody>
          <a:bodyPr>
            <a:normAutofit fontScale="90000"/>
          </a:bodyPr>
          <a:lstStyle/>
          <a:p>
            <a:pPr algn="ctr"/>
            <a:r>
              <a:rPr lang="en-US" dirty="0" smtClean="0"/>
              <a:t>Background information</a:t>
            </a:r>
            <a:br>
              <a:rPr lang="en-US" dirty="0" smtClean="0"/>
            </a:br>
            <a:endParaRPr lang="en-US" dirty="0"/>
          </a:p>
        </p:txBody>
      </p:sp>
      <p:pic>
        <p:nvPicPr>
          <p:cNvPr id="1026" name="Picture 2" descr="C:\Users\Beth19\AppData\Local\Microsoft\Windows\Temporary Internet Files\Content.IE5\ANQZAOY8\MC900440424[1].wmf"/>
          <p:cNvPicPr>
            <a:picLocks noChangeAspect="1" noChangeArrowheads="1"/>
          </p:cNvPicPr>
          <p:nvPr/>
        </p:nvPicPr>
        <p:blipFill>
          <a:blip r:embed="rId2" cstate="print"/>
          <a:srcRect/>
          <a:stretch>
            <a:fillRect/>
          </a:stretch>
        </p:blipFill>
        <p:spPr bwMode="auto">
          <a:xfrm>
            <a:off x="6019800" y="990600"/>
            <a:ext cx="1827886" cy="1506017"/>
          </a:xfrm>
          <a:prstGeom prst="rect">
            <a:avLst/>
          </a:prstGeom>
          <a:noFill/>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102291"/>
          </a:xfrm>
        </p:spPr>
        <p:txBody>
          <a:bodyPr/>
          <a:lstStyle/>
          <a:p>
            <a:pPr>
              <a:buNone/>
            </a:pPr>
            <a:r>
              <a:rPr lang="en-US" dirty="0" smtClean="0"/>
              <a:t>The areas I will focus on during my tutoring lessons with A.T. will address:</a:t>
            </a:r>
          </a:p>
          <a:p>
            <a:r>
              <a:rPr lang="en-US" dirty="0" smtClean="0"/>
              <a:t>Comprehension </a:t>
            </a:r>
          </a:p>
          <a:p>
            <a:r>
              <a:rPr lang="en-US" dirty="0" smtClean="0"/>
              <a:t> Attending to punctuation</a:t>
            </a:r>
          </a:p>
          <a:p>
            <a:r>
              <a:rPr lang="en-US" dirty="0" smtClean="0"/>
              <a:t>Making predictions and inferences</a:t>
            </a:r>
          </a:p>
          <a:p>
            <a:r>
              <a:rPr lang="en-US" dirty="0" smtClean="0"/>
              <a:t>Finding the main ideas</a:t>
            </a:r>
          </a:p>
          <a:p>
            <a:r>
              <a:rPr lang="en-US" dirty="0" smtClean="0"/>
              <a:t>Sequencing</a:t>
            </a:r>
          </a:p>
          <a:p>
            <a:r>
              <a:rPr lang="en-US" dirty="0" smtClean="0"/>
              <a:t>Staying focused during reading</a:t>
            </a:r>
          </a:p>
          <a:p>
            <a:pPr>
              <a:buNone/>
            </a:pPr>
            <a:endParaRPr lang="en-US" dirty="0" smtClean="0"/>
          </a:p>
          <a:p>
            <a:pPr>
              <a:buNone/>
            </a:pPr>
            <a:endParaRPr lang="en-US" dirty="0" smtClean="0"/>
          </a:p>
          <a:p>
            <a:endParaRPr lang="en-US" dirty="0"/>
          </a:p>
        </p:txBody>
      </p:sp>
      <p:sp>
        <p:nvSpPr>
          <p:cNvPr id="3" name="Title 2"/>
          <p:cNvSpPr>
            <a:spLocks noGrp="1"/>
          </p:cNvSpPr>
          <p:nvPr>
            <p:ph type="title"/>
          </p:nvPr>
        </p:nvSpPr>
        <p:spPr>
          <a:xfrm>
            <a:off x="685800" y="533400"/>
            <a:ext cx="8305800" cy="1143000"/>
          </a:xfrm>
        </p:spPr>
        <p:txBody>
          <a:bodyPr>
            <a:normAutofit fontScale="90000"/>
          </a:bodyPr>
          <a:lstStyle/>
          <a:p>
            <a:r>
              <a:rPr lang="en-US" sz="2700" dirty="0" smtClean="0">
                <a:solidFill>
                  <a:schemeClr val="tx1"/>
                </a:solidFill>
              </a:rPr>
              <a:t>My student does not have an IEP but was chosen because the results of the Star reading assessment classify her as “at risk.”  I focused my tutoring strategies based on the results of the BRI.</a:t>
            </a:r>
            <a:r>
              <a:rPr lang="en-US" dirty="0" smtClean="0"/>
              <a:t/>
            </a:r>
            <a:br>
              <a:rPr lang="en-US" dirty="0" smtClean="0"/>
            </a:br>
            <a:endParaRPr lang="en-US" dirty="0"/>
          </a:p>
        </p:txBody>
      </p:sp>
      <p:pic>
        <p:nvPicPr>
          <p:cNvPr id="2052" name="Picture 4" descr="C:\Users\Beth19\AppData\Local\Microsoft\Windows\Temporary Internet Files\Content.IE5\Z5K90GWI\MC900282178[1].wmf"/>
          <p:cNvPicPr>
            <a:picLocks noChangeAspect="1" noChangeArrowheads="1"/>
          </p:cNvPicPr>
          <p:nvPr/>
        </p:nvPicPr>
        <p:blipFill>
          <a:blip r:embed="rId2" cstate="print"/>
          <a:srcRect/>
          <a:stretch>
            <a:fillRect/>
          </a:stretch>
        </p:blipFill>
        <p:spPr bwMode="auto">
          <a:xfrm>
            <a:off x="5943600" y="2667000"/>
            <a:ext cx="818388" cy="943661"/>
          </a:xfrm>
          <a:prstGeom prst="rect">
            <a:avLst/>
          </a:prstGeom>
          <a:noFill/>
        </p:spPr>
      </p:pic>
      <p:pic>
        <p:nvPicPr>
          <p:cNvPr id="2054" name="Picture 6" descr="C:\Users\Beth19\AppData\Local\Microsoft\Windows\Temporary Internet Files\Content.IE5\ANQZAOY8\MC900432526[1].png"/>
          <p:cNvPicPr>
            <a:picLocks noChangeAspect="1" noChangeArrowheads="1"/>
          </p:cNvPicPr>
          <p:nvPr/>
        </p:nvPicPr>
        <p:blipFill>
          <a:blip r:embed="rId3" cstate="print"/>
          <a:srcRect/>
          <a:stretch>
            <a:fillRect/>
          </a:stretch>
        </p:blipFill>
        <p:spPr bwMode="auto">
          <a:xfrm>
            <a:off x="6248400" y="4267200"/>
            <a:ext cx="1524000" cy="1676114"/>
          </a:xfrm>
          <a:prstGeom prst="rect">
            <a:avLst/>
          </a:prstGeom>
          <a:noFill/>
        </p:spPr>
      </p:pic>
      <p:pic>
        <p:nvPicPr>
          <p:cNvPr id="9" name="Picture 3" descr="C:\Users\Beth19\AppData\Local\Microsoft\Windows\Temporary Internet Files\Content.IE5\MKCWJE85\MC900048360[1].wmf"/>
          <p:cNvPicPr>
            <a:picLocks noChangeAspect="1" noChangeArrowheads="1"/>
          </p:cNvPicPr>
          <p:nvPr/>
        </p:nvPicPr>
        <p:blipFill>
          <a:blip r:embed="rId4" cstate="print"/>
          <a:srcRect/>
          <a:stretch>
            <a:fillRect/>
          </a:stretch>
        </p:blipFill>
        <p:spPr bwMode="auto">
          <a:xfrm>
            <a:off x="7391400" y="2438400"/>
            <a:ext cx="981151" cy="1827886"/>
          </a:xfrm>
          <a:prstGeom prst="rect">
            <a:avLst/>
          </a:prstGeom>
          <a:noFill/>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Font typeface="Wingdings" pitchFamily="2" charset="2"/>
              <a:buChar char="Ø"/>
            </a:pPr>
            <a:r>
              <a:rPr lang="en-US" dirty="0" smtClean="0"/>
              <a:t>Tapping the table when there is a period or a comma.</a:t>
            </a:r>
          </a:p>
          <a:p>
            <a:pPr>
              <a:buFont typeface="Wingdings" pitchFamily="2" charset="2"/>
              <a:buChar char="Ø"/>
            </a:pPr>
            <a:r>
              <a:rPr lang="en-US" dirty="0" smtClean="0"/>
              <a:t>Picture walks.</a:t>
            </a:r>
          </a:p>
          <a:p>
            <a:pPr>
              <a:buFont typeface="Wingdings" pitchFamily="2" charset="2"/>
              <a:buChar char="Ø"/>
            </a:pPr>
            <a:r>
              <a:rPr lang="en-US" dirty="0" smtClean="0"/>
              <a:t>Making predictions before, during and after reading the text.</a:t>
            </a:r>
          </a:p>
          <a:p>
            <a:pPr>
              <a:buFont typeface="Wingdings" pitchFamily="2" charset="2"/>
              <a:buChar char="Ø"/>
            </a:pPr>
            <a:r>
              <a:rPr lang="en-US" dirty="0" smtClean="0"/>
              <a:t>Reviewing vocabulary words before and after reading the text.</a:t>
            </a:r>
          </a:p>
          <a:p>
            <a:pPr>
              <a:buFont typeface="Wingdings" pitchFamily="2" charset="2"/>
              <a:buChar char="Ø"/>
            </a:pPr>
            <a:r>
              <a:rPr lang="en-US" dirty="0" smtClean="0"/>
              <a:t>Story Maps.</a:t>
            </a:r>
          </a:p>
          <a:p>
            <a:pPr>
              <a:buFont typeface="Wingdings" pitchFamily="2" charset="2"/>
              <a:buChar char="Ø"/>
            </a:pPr>
            <a:r>
              <a:rPr lang="en-US" dirty="0" smtClean="0"/>
              <a:t>Making connections to the text by writing about the text and applying it to her own life. </a:t>
            </a:r>
          </a:p>
          <a:p>
            <a:pPr>
              <a:buFont typeface="Wingdings" pitchFamily="2" charset="2"/>
              <a:buChar char="Ø"/>
            </a:pPr>
            <a:r>
              <a:rPr lang="en-US" dirty="0" smtClean="0"/>
              <a:t>Introduced compound words and digraphs.</a:t>
            </a:r>
          </a:p>
          <a:p>
            <a:pPr>
              <a:buFont typeface="Wingdings" pitchFamily="2" charset="2"/>
              <a:buChar char="Ø"/>
            </a:pPr>
            <a:endParaRPr lang="en-US" dirty="0"/>
          </a:p>
        </p:txBody>
      </p:sp>
      <p:sp>
        <p:nvSpPr>
          <p:cNvPr id="3" name="Title 2"/>
          <p:cNvSpPr>
            <a:spLocks noGrp="1"/>
          </p:cNvSpPr>
          <p:nvPr>
            <p:ph type="title"/>
          </p:nvPr>
        </p:nvSpPr>
        <p:spPr/>
        <p:txBody>
          <a:bodyPr>
            <a:normAutofit fontScale="90000"/>
          </a:bodyPr>
          <a:lstStyle/>
          <a:p>
            <a:pPr algn="ctr"/>
            <a:r>
              <a:rPr lang="en-US" dirty="0" smtClean="0"/>
              <a:t>Strategies I incorporated into my tutoring lessons:</a:t>
            </a:r>
            <a:endParaRPr lang="en-US" dirty="0"/>
          </a:p>
        </p:txBody>
      </p:sp>
      <p:pic>
        <p:nvPicPr>
          <p:cNvPr id="11268" name="Picture 4" descr="C:\Users\Beth19\AppData\Local\Microsoft\Windows\Temporary Internet Files\Content.IE5\XPIWS8TU\MM900041016[1].gif"/>
          <p:cNvPicPr>
            <a:picLocks noChangeAspect="1" noChangeArrowheads="1" noCrop="1"/>
          </p:cNvPicPr>
          <p:nvPr/>
        </p:nvPicPr>
        <p:blipFill>
          <a:blip r:embed="rId2" cstate="print"/>
          <a:srcRect/>
          <a:stretch>
            <a:fillRect/>
          </a:stretch>
        </p:blipFill>
        <p:spPr bwMode="auto">
          <a:xfrm>
            <a:off x="7467600" y="533400"/>
            <a:ext cx="990600" cy="942975"/>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Tapping the table to address punctuation worked well for this student.</a:t>
            </a:r>
          </a:p>
          <a:p>
            <a:r>
              <a:rPr lang="en-US" dirty="0" smtClean="0"/>
              <a:t>Reviewing the vocabulary words with A.T. before reading the text was a great way to increase her comprehension of the text.  We discussed the meanings of the words before reading the text and she felt more comfortable while reading the text.  She stated that this really helped her, because she did not know what a lot of the words meant.</a:t>
            </a:r>
          </a:p>
          <a:p>
            <a:r>
              <a:rPr lang="en-US" dirty="0" smtClean="0"/>
              <a:t>A.T. really enjoyed using the predict-o-gram before and after reading the text.</a:t>
            </a:r>
          </a:p>
          <a:p>
            <a:r>
              <a:rPr lang="en-US" dirty="0" smtClean="0"/>
              <a:t>Discussing the title of the book and doing a picture walk were great strategies for this student.  This strategy provided her with a reason to read. </a:t>
            </a:r>
          </a:p>
          <a:p>
            <a:r>
              <a:rPr lang="en-US" dirty="0" smtClean="0"/>
              <a:t>A.T. was able to stay focused during our one-on-one tutoring sessions. </a:t>
            </a:r>
          </a:p>
          <a:p>
            <a:endParaRPr lang="en-US" dirty="0"/>
          </a:p>
        </p:txBody>
      </p:sp>
      <p:sp>
        <p:nvSpPr>
          <p:cNvPr id="3" name="Title 2"/>
          <p:cNvSpPr>
            <a:spLocks noGrp="1"/>
          </p:cNvSpPr>
          <p:nvPr>
            <p:ph type="title"/>
          </p:nvPr>
        </p:nvSpPr>
        <p:spPr/>
        <p:txBody>
          <a:bodyPr>
            <a:normAutofit/>
          </a:bodyPr>
          <a:lstStyle/>
          <a:p>
            <a:pPr algn="r"/>
            <a:r>
              <a:rPr lang="en-US" sz="3600" dirty="0" smtClean="0">
                <a:solidFill>
                  <a:schemeClr val="accent2">
                    <a:lumMod val="50000"/>
                  </a:schemeClr>
                </a:solidFill>
              </a:rPr>
              <a:t>Which strategies worked:</a:t>
            </a:r>
            <a:endParaRPr lang="en-US" sz="3600" dirty="0">
              <a:solidFill>
                <a:schemeClr val="accent2">
                  <a:lumMod val="50000"/>
                </a:schemeClr>
              </a:solidFill>
            </a:endParaRPr>
          </a:p>
        </p:txBody>
      </p:sp>
      <p:pic>
        <p:nvPicPr>
          <p:cNvPr id="18434" name="Picture 2" descr="C:\Users\Beth19\AppData\Local\Microsoft\Windows\Temporary Internet Files\Content.IE5\MKCWJE85\MC900370140[1].wmf"/>
          <p:cNvPicPr>
            <a:picLocks noChangeAspect="1" noChangeArrowheads="1"/>
          </p:cNvPicPr>
          <p:nvPr/>
        </p:nvPicPr>
        <p:blipFill>
          <a:blip r:embed="rId2" cstate="print"/>
          <a:srcRect/>
          <a:stretch>
            <a:fillRect/>
          </a:stretch>
        </p:blipFill>
        <p:spPr bwMode="auto">
          <a:xfrm>
            <a:off x="7162800" y="5249570"/>
            <a:ext cx="1510589" cy="1608430"/>
          </a:xfrm>
          <a:prstGeom prst="rect">
            <a:avLst/>
          </a:prstGeom>
          <a:noFill/>
        </p:spPr>
      </p:pic>
      <p:pic>
        <p:nvPicPr>
          <p:cNvPr id="18438" name="Picture 6" descr="C:\Users\Beth19\AppData\Local\Microsoft\Windows\Temporary Internet Files\Content.IE5\MKCWJE85\MP900409425[1].jpg"/>
          <p:cNvPicPr>
            <a:picLocks noChangeAspect="1" noChangeArrowheads="1"/>
          </p:cNvPicPr>
          <p:nvPr/>
        </p:nvPicPr>
        <p:blipFill>
          <a:blip r:embed="rId3" cstate="print"/>
          <a:srcRect/>
          <a:stretch>
            <a:fillRect/>
          </a:stretch>
        </p:blipFill>
        <p:spPr bwMode="auto">
          <a:xfrm>
            <a:off x="152400" y="152400"/>
            <a:ext cx="2819400" cy="1143000"/>
          </a:xfrm>
          <a:prstGeom prst="rect">
            <a:avLst/>
          </a:prstGeom>
          <a:noFill/>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A.T. does very well with one-on-one instruction, but she still continues to have a difficult time staying focused in the classroom.  If I continued tutoring this student, I would include two other students into our lessons and gradually build up the number of students.  I think this many help A.T. to learn how to stay focused during classroom activities.</a:t>
            </a:r>
          </a:p>
          <a:p>
            <a:r>
              <a:rPr lang="en-US" dirty="0" smtClean="0"/>
              <a:t>I would continue having her make predictions throughout her reading.  </a:t>
            </a:r>
            <a:endParaRPr lang="en-US" dirty="0"/>
          </a:p>
        </p:txBody>
      </p:sp>
      <p:sp>
        <p:nvSpPr>
          <p:cNvPr id="3" name="Title 2"/>
          <p:cNvSpPr>
            <a:spLocks noGrp="1"/>
          </p:cNvSpPr>
          <p:nvPr>
            <p:ph type="title"/>
          </p:nvPr>
        </p:nvSpPr>
        <p:spPr/>
        <p:txBody>
          <a:bodyPr>
            <a:normAutofit fontScale="90000"/>
          </a:bodyPr>
          <a:lstStyle/>
          <a:p>
            <a:r>
              <a:rPr lang="en-US" dirty="0" smtClean="0"/>
              <a:t>What we need to continue to work on:</a:t>
            </a:r>
            <a:endParaRPr lang="en-US" dirty="0"/>
          </a:p>
        </p:txBody>
      </p:sp>
      <p:pic>
        <p:nvPicPr>
          <p:cNvPr id="17410" name="Picture 2" descr="C:\Users\Beth19\AppData\Local\Microsoft\Windows\Temporary Internet Files\Content.IE5\Z5K90GWI\MP900439484[1].jpg"/>
          <p:cNvPicPr>
            <a:picLocks noChangeAspect="1" noChangeArrowheads="1"/>
          </p:cNvPicPr>
          <p:nvPr/>
        </p:nvPicPr>
        <p:blipFill>
          <a:blip r:embed="rId2" cstate="print"/>
          <a:srcRect/>
          <a:stretch>
            <a:fillRect/>
          </a:stretch>
        </p:blipFill>
        <p:spPr bwMode="auto">
          <a:xfrm>
            <a:off x="5486400" y="5410200"/>
            <a:ext cx="3429000" cy="1304544"/>
          </a:xfrm>
          <a:prstGeom prst="rect">
            <a:avLst/>
          </a:prstGeom>
          <a:noFill/>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My tutoring lessons with A.T. went very well.  She was able to stay focused throughout the entire lesson.  </a:t>
            </a:r>
          </a:p>
          <a:p>
            <a:r>
              <a:rPr lang="en-US" dirty="0" smtClean="0"/>
              <a:t>Reviewing the vocabulary before reading the text helped with her comprehension.</a:t>
            </a:r>
          </a:p>
          <a:p>
            <a:r>
              <a:rPr lang="en-US" dirty="0" smtClean="0"/>
              <a:t>Making predictions and inferences also increased her comprehension of the text.</a:t>
            </a:r>
          </a:p>
          <a:p>
            <a:r>
              <a:rPr lang="en-US" dirty="0" smtClean="0"/>
              <a:t>She started making connections with the text and did not struggle writing her responses.  </a:t>
            </a:r>
          </a:p>
          <a:p>
            <a:r>
              <a:rPr lang="en-US" dirty="0" smtClean="0"/>
              <a:t>I thought the tutoring lessons were a great success and hopefully she benefited from our time together.</a:t>
            </a:r>
          </a:p>
        </p:txBody>
      </p:sp>
      <p:sp>
        <p:nvSpPr>
          <p:cNvPr id="3" name="Title 2"/>
          <p:cNvSpPr>
            <a:spLocks noGrp="1"/>
          </p:cNvSpPr>
          <p:nvPr>
            <p:ph type="title"/>
          </p:nvPr>
        </p:nvSpPr>
        <p:spPr/>
        <p:txBody>
          <a:bodyPr/>
          <a:lstStyle/>
          <a:p>
            <a:pPr algn="ctr"/>
            <a:r>
              <a:rPr lang="en-US" dirty="0" smtClean="0"/>
              <a:t>Reflection:</a:t>
            </a:r>
            <a:endParaRPr lang="en-US" dirty="0"/>
          </a:p>
        </p:txBody>
      </p:sp>
      <p:pic>
        <p:nvPicPr>
          <p:cNvPr id="16386" name="Picture 2" descr="C:\Users\Beth19\AppData\Local\Microsoft\Windows\Temporary Internet Files\Content.IE5\ANQZAOY8\MP900178460[1].jpg"/>
          <p:cNvPicPr>
            <a:picLocks noChangeAspect="1" noChangeArrowheads="1"/>
          </p:cNvPicPr>
          <p:nvPr/>
        </p:nvPicPr>
        <p:blipFill>
          <a:blip r:embed="rId2" cstate="print"/>
          <a:srcRect/>
          <a:stretch>
            <a:fillRect/>
          </a:stretch>
        </p:blipFill>
        <p:spPr bwMode="auto">
          <a:xfrm>
            <a:off x="6019800" y="228600"/>
            <a:ext cx="2743200" cy="1143000"/>
          </a:xfrm>
          <a:prstGeom prst="rect">
            <a:avLst/>
          </a:prstGeom>
          <a:noFill/>
        </p:spPr>
      </p:pic>
      <p:pic>
        <p:nvPicPr>
          <p:cNvPr id="16387" name="Picture 3" descr="C:\Users\Beth19\AppData\Local\Microsoft\Windows\Temporary Internet Files\Content.IE5\XPIWS8TU\MP900399426[1].jpg"/>
          <p:cNvPicPr>
            <a:picLocks noChangeAspect="1" noChangeArrowheads="1"/>
          </p:cNvPicPr>
          <p:nvPr/>
        </p:nvPicPr>
        <p:blipFill>
          <a:blip r:embed="rId3" cstate="print"/>
          <a:srcRect/>
          <a:stretch>
            <a:fillRect/>
          </a:stretch>
        </p:blipFill>
        <p:spPr bwMode="auto">
          <a:xfrm>
            <a:off x="228600" y="228600"/>
            <a:ext cx="2667000" cy="1295400"/>
          </a:xfrm>
          <a:prstGeom prst="rect">
            <a:avLst/>
          </a:prstGeom>
          <a:noFill/>
        </p:spPr>
      </p:pic>
      <p:pic>
        <p:nvPicPr>
          <p:cNvPr id="16388" name="Picture 4" descr="C:\Users\Beth19\AppData\Local\Microsoft\Windows\Temporary Internet Files\Content.IE5\MKCWJE85\MP900437265[1].jpg"/>
          <p:cNvPicPr>
            <a:picLocks noChangeAspect="1" noChangeArrowheads="1"/>
          </p:cNvPicPr>
          <p:nvPr/>
        </p:nvPicPr>
        <p:blipFill>
          <a:blip r:embed="rId4" cstate="print"/>
          <a:srcRect/>
          <a:stretch>
            <a:fillRect/>
          </a:stretch>
        </p:blipFill>
        <p:spPr bwMode="auto">
          <a:xfrm>
            <a:off x="6629400" y="5867400"/>
            <a:ext cx="1752600" cy="801624"/>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Samples of A.T.’s work</a:t>
            </a:r>
            <a:endParaRPr lang="en-US" dirty="0"/>
          </a:p>
        </p:txBody>
      </p:sp>
      <p:pic>
        <p:nvPicPr>
          <p:cNvPr id="22530" name="Picture 2" descr="C:\Users\Beth19\Pictures\My Scans\scan0001.jpg"/>
          <p:cNvPicPr>
            <a:picLocks noGrp="1" noChangeAspect="1" noChangeArrowheads="1"/>
          </p:cNvPicPr>
          <p:nvPr>
            <p:ph idx="1"/>
          </p:nvPr>
        </p:nvPicPr>
        <p:blipFill>
          <a:blip r:embed="rId2" cstate="print"/>
          <a:srcRect/>
          <a:stretch>
            <a:fillRect/>
          </a:stretch>
        </p:blipFill>
        <p:spPr bwMode="auto">
          <a:xfrm>
            <a:off x="762000" y="1143000"/>
            <a:ext cx="6857999" cy="5257800"/>
          </a:xfrm>
          <a:prstGeom prst="rect">
            <a:avLst/>
          </a:prstGeom>
          <a:noFill/>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2050" name="Picture 2" descr="C:\Users\Beth19\AppData\Local\Microsoft\Windows\Temporary Internet Files\Content.Outlook\HY2VI0ES\KMBT_210_120419075922.tif"/>
          <p:cNvPicPr>
            <a:picLocks noGrp="1" noChangeAspect="1" noChangeArrowheads="1" noCrop="1"/>
          </p:cNvPicPr>
          <p:nvPr>
            <p:ph idx="1"/>
          </p:nvPr>
        </p:nvPicPr>
        <p:blipFill>
          <a:blip r:embed="rId2" cstate="print"/>
          <a:srcRect/>
          <a:stretch>
            <a:fillRect/>
          </a:stretch>
        </p:blipFill>
        <p:spPr bwMode="auto">
          <a:xfrm>
            <a:off x="152400" y="152400"/>
            <a:ext cx="8839200" cy="5621020"/>
          </a:xfrm>
          <a:prstGeom prst="rect">
            <a:avLst/>
          </a:prstGeom>
          <a:noFill/>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350</TotalTime>
  <Words>501</Words>
  <Application>Microsoft Office PowerPoint</Application>
  <PresentationFormat>On-screen Show (4:3)</PresentationFormat>
  <Paragraphs>56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Differentiated Instruction</vt:lpstr>
      <vt:lpstr>Background information </vt:lpstr>
      <vt:lpstr>My student does not have an IEP but was chosen because the results of the Star reading assessment classify her as “at risk.”  I focused my tutoring strategies based on the results of the BRI. </vt:lpstr>
      <vt:lpstr>Strategies I incorporated into my tutoring lessons:</vt:lpstr>
      <vt:lpstr>Which strategies worked:</vt:lpstr>
      <vt:lpstr>What we need to continue to work on:</vt:lpstr>
      <vt:lpstr>Reflection:</vt:lpstr>
      <vt:lpstr>Samples of A.T.’s work</vt:lpstr>
      <vt:lpstr>Slide 9</vt:lpstr>
      <vt:lpstr>Another example:</vt:lpstr>
      <vt:lpstr>Slide 11</vt:lpstr>
      <vt:lpstr>Mr. Cline and Mrs. Wood’s class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Differentiated Instruction</dc:title>
  <dc:creator>Beth19</dc:creator>
  <cp:lastModifiedBy>Beth19</cp:lastModifiedBy>
  <cp:revision>37</cp:revision>
  <dcterms:created xsi:type="dcterms:W3CDTF">2012-04-18T15:34:44Z</dcterms:created>
  <dcterms:modified xsi:type="dcterms:W3CDTF">2012-12-10T01:16:20Z</dcterms:modified>
</cp:coreProperties>
</file>